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1105"/>
    <a:srgbClr val="46150A"/>
    <a:srgbClr val="FF3300"/>
    <a:srgbClr val="EB7A2D"/>
    <a:srgbClr val="F4B1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0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654FA-E6E5-166E-98A9-32EE49BC98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BBE8DE-8270-54F5-EF25-FFAC02BEE1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588C58-AB94-D24E-1D54-55BC589EF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3FB99-0455-440C-A24B-29F509EFF740}" type="datetimeFigureOut">
              <a:rPr lang="en-GB" smtClean="0"/>
              <a:t>19/12/2025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FC626-2C7D-BDA5-CA8F-3E05D74C44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6B090E-9729-8067-EBA5-7F394F32F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83090-0442-4F16-A64E-41C49E1B61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8488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27A24-3680-BA59-D060-31656E2D5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6ADBD6-FCFC-54F5-1DE7-D09B678D87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11381F-3BE1-5AAC-5D05-84CDE6E9B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3FB99-0455-440C-A24B-29F509EFF740}" type="datetimeFigureOut">
              <a:rPr lang="en-GB" smtClean="0"/>
              <a:t>19/12/2025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935350-43BC-8853-82AB-0787E0BE8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8D8339-4C2F-0C63-2EB3-616BABC34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83090-0442-4F16-A64E-41C49E1B61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1720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3D174-26C9-C79C-8FE7-3B7102135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00BBC1-01FD-A77A-A129-1ACFA824F9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1E1040-E1D2-FB2C-2573-C741C44794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3FB99-0455-440C-A24B-29F509EFF740}" type="datetimeFigureOut">
              <a:rPr lang="en-GB" smtClean="0"/>
              <a:t>19/12/2025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2D6715-E273-4B13-24BC-B35CFF8B5A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1FC22-2AE0-15F1-398F-FC1EEF9F9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83090-0442-4F16-A64E-41C49E1B61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4636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8C32E-FF0A-D1FF-85C5-BC41D8936E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4ED794-E1EE-8934-6C53-1176966358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FAE3BA-D0D7-FF9F-9DAA-F8ACC88006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B234D6-06A0-D1A6-DBD0-1380F6ED2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3FB99-0455-440C-A24B-29F509EFF740}" type="datetimeFigureOut">
              <a:rPr lang="en-GB" smtClean="0"/>
              <a:t>19/12/2025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F523E5-4B99-41E8-90A2-696A88BFF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76F2DB-2575-267C-6FD0-F2D567505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83090-0442-4F16-A64E-41C49E1B61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1762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88DDD-62A1-E649-8B74-00A4C98D5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FCD4A4-58A7-50FC-2338-B315107FE4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2F92AC-35B7-D650-F68C-3F41B96E5B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106C57-DDA0-DE87-8CF5-339129605B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98D6AE-FC1D-00A5-EBA8-E2266AD30C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13AF77-36A8-7B5C-DFC7-A7B7255032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3FB99-0455-440C-A24B-29F509EFF740}" type="datetimeFigureOut">
              <a:rPr lang="en-GB" smtClean="0"/>
              <a:t>19/12/2025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D38952-D163-6587-264C-F288C3FD2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1BBCEF-985E-DF93-43B3-F7C13C83E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83090-0442-4F16-A64E-41C49E1B61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0831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7F96A-4974-72AE-FEBA-83E754D9B0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EDB6DE-8DE7-B56F-EF46-FA88D20E6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3FB99-0455-440C-A24B-29F509EFF740}" type="datetimeFigureOut">
              <a:rPr lang="en-GB" smtClean="0"/>
              <a:t>19/12/2025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FBB61A-2271-8DEA-EB82-16E00957D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DA628B-6CEC-434F-09D1-715293105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83090-0442-4F16-A64E-41C49E1B61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5968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66FEE2-D5BE-20E2-C0DF-1776D665C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3FB99-0455-440C-A24B-29F509EFF740}" type="datetimeFigureOut">
              <a:rPr lang="en-GB" smtClean="0"/>
              <a:t>19/12/2025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641A68-3D2E-F0A6-319B-AA4767625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EC6DD5-D48E-47BD-6ABD-F7822D2000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83090-0442-4F16-A64E-41C49E1B61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8561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F0391A-0125-ACEF-B6E0-60DF47B0D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817D98-9C28-5978-806B-BBBD211903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73C163-0227-E26D-501E-25FA0A0E38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F0505F-9F66-86F5-36E2-07CEAC4753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3FB99-0455-440C-A24B-29F509EFF740}" type="datetimeFigureOut">
              <a:rPr lang="en-GB" smtClean="0"/>
              <a:t>19/12/2025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16FEC7-51D5-7A05-DEE4-75439E8F1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503829-C4EA-CCB0-79D5-F4DA2ADF7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83090-0442-4F16-A64E-41C49E1B61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365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9FC0D-C97A-7E0A-FB36-ED0EC4A5AA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79130B-76DD-1E4C-A579-7A6CAF79BB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1253B8-B11F-0F88-2A17-422DDF7EAD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7BCF6E-8CD3-429E-9FE3-00B65ADB4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3FB99-0455-440C-A24B-29F509EFF740}" type="datetimeFigureOut">
              <a:rPr lang="en-GB" smtClean="0"/>
              <a:t>19/12/2025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B583D9-390D-7D45-8882-9D2467EDD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F85DFF-8847-B092-7D44-160A2064B9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83090-0442-4F16-A64E-41C49E1B61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5779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21ACB0-1055-F5D7-F311-FEFBB778C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FBF0E0-AFD8-2C74-75B3-7FEDA17B93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D2C50B-6666-B323-AC33-587296C50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3FB99-0455-440C-A24B-29F509EFF740}" type="datetimeFigureOut">
              <a:rPr lang="en-GB" smtClean="0"/>
              <a:t>19/12/2025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7B2E2-5000-F213-FC01-5276A4655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4D6A69-773C-0F65-846D-75282DFBC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83090-0442-4F16-A64E-41C49E1B61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4127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28C3D7-8DF6-EA5A-DD26-9DA74243BA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B76757-65E7-ECAA-1B02-4EBEE67B9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984C93-843D-189D-0429-AD2017A7D0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3FB99-0455-440C-A24B-29F509EFF740}" type="datetimeFigureOut">
              <a:rPr lang="en-GB" smtClean="0"/>
              <a:t>19/12/2025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95FA8B-9CAE-FF16-7622-08FE9A873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80878E-38DB-7B09-FE74-7B367A2A4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83090-0442-4F16-A64E-41C49E1B61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2126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7E70AC-F7C0-5259-74AF-EBCD4EBBD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BA4781-9711-2C62-6B0E-8C199F58B0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E41E58-EF59-E54E-7693-B5A1EAE816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3FB99-0455-440C-A24B-29F509EFF740}" type="datetimeFigureOut">
              <a:rPr lang="en-GB" smtClean="0"/>
              <a:t>19/12/2025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8E4394-0E99-61C4-4265-C6A2A8F12F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67B247-DAC7-BCF7-AC50-AA3CCD4D25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C83090-0442-4F16-A64E-41C49E1B61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485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image" Target="../media/image21.jpg"/><Relationship Id="rId7" Type="http://schemas.openxmlformats.org/officeDocument/2006/relationships/image" Target="../media/image25.gif"/><Relationship Id="rId12" Type="http://schemas.openxmlformats.org/officeDocument/2006/relationships/image" Target="../media/image30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11" Type="http://schemas.openxmlformats.org/officeDocument/2006/relationships/image" Target="../media/image29.gif"/><Relationship Id="rId5" Type="http://schemas.openxmlformats.org/officeDocument/2006/relationships/image" Target="../media/image23.gif"/><Relationship Id="rId10" Type="http://schemas.openxmlformats.org/officeDocument/2006/relationships/image" Target="../media/image28.gif"/><Relationship Id="rId4" Type="http://schemas.openxmlformats.org/officeDocument/2006/relationships/image" Target="../media/image22.gif"/><Relationship Id="rId9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450397-26F5-F5DD-0B5B-5B4BC0AB13BD}"/>
              </a:ext>
            </a:extLst>
          </p:cNvPr>
          <p:cNvSpPr txBox="1"/>
          <p:nvPr/>
        </p:nvSpPr>
        <p:spPr>
          <a:xfrm>
            <a:off x="1026160" y="589280"/>
            <a:ext cx="4663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rgbClr val="FF0000"/>
                </a:solidFill>
                <a:latin typeface="Polar Snow" panose="02000600000000000000" pitchFamily="2" charset="0"/>
              </a:rPr>
              <a:t>A Christmas Tale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15EF81A-02B9-02FB-40E0-D8976CC174C2}"/>
              </a:ext>
            </a:extLst>
          </p:cNvPr>
          <p:cNvSpPr txBox="1"/>
          <p:nvPr/>
        </p:nvSpPr>
        <p:spPr>
          <a:xfrm>
            <a:off x="441960" y="1297166"/>
            <a:ext cx="6177280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Charles Godwin Aloysius MacFarlane Scrooge, a City investment broker, is the latest multi-millionaire in the Scrooge family dynasty, a long lineage of financially astute sociopaths with a proud history marred only by the tragic events of December 1843 when great-great-great grand-uncle Ebenezer 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shamefully betrayed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family 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ethos by falling victim to the</a:t>
            </a:r>
          </a:p>
          <a:p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so-called spirit of Christmas, and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was never forgiven. But that is another story.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Christmas 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2025 now looms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 horizon, bringing 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the threat</a:t>
            </a:r>
          </a:p>
          <a:p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renewed pestilence of seasonal choristers with their insufferably cheerful sentimental choruses and their cheap plastic begging bowls. Charles's normal response when encountering them was to drop a handful of steel washers into their collecting tin to create a convincingly coin-like rattle while he moved swiftly on. But that was not really a solution to this all-pervasive problem.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decisive action would be required.</a:t>
            </a:r>
          </a:p>
          <a:p>
            <a:endParaRPr lang="en-GB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E1F0A5-F87C-FC5B-EA02-1B21C640D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051" y="1940560"/>
            <a:ext cx="3992193" cy="340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146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BB7880-C158-E4D8-3237-08D199CEDD1D}"/>
              </a:ext>
            </a:extLst>
          </p:cNvPr>
          <p:cNvSpPr txBox="1"/>
          <p:nvPr/>
        </p:nvSpPr>
        <p:spPr>
          <a:xfrm>
            <a:off x="701040" y="883920"/>
            <a:ext cx="10353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small experimental trapdoor system outside the Scrooge's Chelsea townhouse had proved its deterrent value in tests involving door-to-door salesmen and charity callers.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882F57-3261-761F-F99B-094DF191E2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040" y="1638306"/>
            <a:ext cx="7317740" cy="358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089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B688430-4445-42D6-679A-E5F32F1C2679}"/>
              </a:ext>
            </a:extLst>
          </p:cNvPr>
          <p:cNvSpPr txBox="1"/>
          <p:nvPr/>
        </p:nvSpPr>
        <p:spPr>
          <a:xfrm>
            <a:off x="772160" y="671930"/>
            <a:ext cx="10353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But Charles and his charming trophy wife 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Olga Rasputin-Scrooge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were planning to spend the holiday break at Newgate Lodge, their palatial country house.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ECBF52-FB44-458C-DBE3-54D6BD228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080" y="1487842"/>
            <a:ext cx="7061200" cy="421595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09558BF-B520-989B-E357-5A76C7014FEE}"/>
              </a:ext>
            </a:extLst>
          </p:cNvPr>
          <p:cNvSpPr txBox="1"/>
          <p:nvPr/>
        </p:nvSpPr>
        <p:spPr>
          <a:xfrm>
            <a:off x="2682240" y="5816738"/>
            <a:ext cx="5608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that presented a problem.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6658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7C9C619-8281-94AC-A6D6-F644ED20914F}"/>
              </a:ext>
            </a:extLst>
          </p:cNvPr>
          <p:cNvSpPr txBox="1"/>
          <p:nvPr/>
        </p:nvSpPr>
        <p:spPr>
          <a:xfrm>
            <a:off x="822960" y="508724"/>
            <a:ext cx="10546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past two years the military-grade deterrence system at Newgate Lodge had been highly successful in reducing seasonal intrusions to an acceptable level.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3A1044-3970-76AD-5DC3-277E5A9626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800" y="1254830"/>
            <a:ext cx="6156960" cy="35882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1CDAC67-0631-41BB-ABE8-2A179B343D4A}"/>
              </a:ext>
            </a:extLst>
          </p:cNvPr>
          <p:cNvSpPr txBox="1"/>
          <p:nvPr/>
        </p:nvSpPr>
        <p:spPr>
          <a:xfrm>
            <a:off x="538480" y="4977884"/>
            <a:ext cx="10546080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However,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following repeated complaints by local residents, the local authorities had ordered the entire security system to be dismantled on the grounds that "the overt threat implicit in the offensive weaponry 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on site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not be conducive to good community relations going 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forward."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Something more discreet, but equally effective, was called for. The Chelsea Experiment had given Charles an idea.</a:t>
            </a:r>
          </a:p>
        </p:txBody>
      </p:sp>
    </p:spTree>
    <p:extLst>
      <p:ext uri="{BB962C8B-B14F-4D97-AF65-F5344CB8AC3E}">
        <p14:creationId xmlns:p14="http://schemas.microsoft.com/office/powerpoint/2010/main" val="1090546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9D08E8C-0FDB-2C6F-9E67-28242EB35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9600" y="1634115"/>
            <a:ext cx="8854834" cy="490334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E4C96D8-F135-64DD-5120-164D606A8599}"/>
              </a:ext>
            </a:extLst>
          </p:cNvPr>
          <p:cNvSpPr txBox="1"/>
          <p:nvPr/>
        </p:nvSpPr>
        <p:spPr>
          <a:xfrm>
            <a:off x="838200" y="660400"/>
            <a:ext cx="10515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precise nature and extent of the work undertaken in the grounds of Newgate Lodge between October and early December was carefully screened from public view . . 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EBED00-2E67-A429-BC2C-E95F56A6C3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8236" y="5961601"/>
            <a:ext cx="642894" cy="4719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B75ADF-FFBD-2032-35A3-4008979937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5634" y="5944455"/>
            <a:ext cx="642894" cy="48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935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52D25D-090C-D7A8-6708-01C9ACA58140}"/>
              </a:ext>
            </a:extLst>
          </p:cNvPr>
          <p:cNvSpPr txBox="1"/>
          <p:nvPr/>
        </p:nvSpPr>
        <p:spPr>
          <a:xfrm>
            <a:off x="975360" y="812800"/>
            <a:ext cx="10749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. . but by mid-December, everything was in place. The scene was set, the bait was planted, and the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invitation was 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irresistible.`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E21835-58DB-146B-6F26-AB354A835B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80" y="1612710"/>
            <a:ext cx="7001510" cy="4661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6587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29BCEC1-BF5F-7553-6F16-1E1E3993CD0E}"/>
              </a:ext>
            </a:extLst>
          </p:cNvPr>
          <p:cNvSpPr txBox="1"/>
          <p:nvPr/>
        </p:nvSpPr>
        <p:spPr>
          <a:xfrm>
            <a:off x="711200" y="393701"/>
            <a:ext cx="11013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sure enough, at the appointed hour, like moths to a flame, carol singers from far and wide converged on the front lawn of the Lodge, lured by the prospect of generous donations from a well-heeled local worthy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E7D190A-92B8-91B3-82E4-E9D293EBAF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880" y="1121312"/>
            <a:ext cx="7559040" cy="543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299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EA77D9E-7BE5-A263-1236-3CE7B8B6332E}"/>
              </a:ext>
            </a:extLst>
          </p:cNvPr>
          <p:cNvSpPr txBox="1"/>
          <p:nvPr/>
        </p:nvSpPr>
        <p:spPr>
          <a:xfrm>
            <a:off x="975360" y="1056640"/>
            <a:ext cx="10749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Meanwhile, the said local worthy was observing the growing throng with a keen tactical eye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99BC08-B266-2B3C-3B56-6619EDB16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080" y="1785110"/>
            <a:ext cx="5994400" cy="4557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760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07BE5B-D0E8-9A6C-01B2-E641A674A07B}"/>
              </a:ext>
            </a:extLst>
          </p:cNvPr>
          <p:cNvSpPr txBox="1"/>
          <p:nvPr/>
        </p:nvSpPr>
        <p:spPr>
          <a:xfrm>
            <a:off x="883920" y="1127760"/>
            <a:ext cx="1016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when he judged the moment to be right . . 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E653E1-13A8-4524-9AAB-B68B072E6A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0" y="1639332"/>
            <a:ext cx="8636000" cy="43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0506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ED3003-F545-5190-3E64-350BAFA405EC}"/>
              </a:ext>
            </a:extLst>
          </p:cNvPr>
          <p:cNvSpPr txBox="1"/>
          <p:nvPr/>
        </p:nvSpPr>
        <p:spPr>
          <a:xfrm>
            <a:off x="1117600" y="1106170"/>
            <a:ext cx="10292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. . he reached over to his control panel and pressed the appropriate button to set things in motion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B90549-5C60-135A-9B06-B55B05294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440" y="1942144"/>
            <a:ext cx="7020560" cy="3809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602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81EDE7-473D-2263-319A-AC39B2500EAE}"/>
              </a:ext>
            </a:extLst>
          </p:cNvPr>
          <p:cNvSpPr txBox="1"/>
          <p:nvPr/>
        </p:nvSpPr>
        <p:spPr>
          <a:xfrm>
            <a:off x="792480" y="640080"/>
            <a:ext cx="10414000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was a titanic crash, a great cloud of dust and, at the very threshold 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of human perception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some 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faint sounds which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might just have been indicative of alarm or distress.</a:t>
            </a:r>
          </a:p>
          <a:p>
            <a:pPr>
              <a:spcBef>
                <a:spcPts val="600"/>
              </a:spcBef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was followed by what could best be described as a deathly silence.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4EE7A01-B8FA-F6FB-78F5-65518434B1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560" y="1802622"/>
            <a:ext cx="6045200" cy="4747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2440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440919-4153-F78E-5213-403BFF56C935}"/>
              </a:ext>
            </a:extLst>
          </p:cNvPr>
          <p:cNvSpPr txBox="1"/>
          <p:nvPr/>
        </p:nvSpPr>
        <p:spPr>
          <a:xfrm>
            <a:off x="782320" y="640080"/>
            <a:ext cx="1085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In underground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bunkers at either side of </a:t>
            </a:r>
            <a:r>
              <a:rPr lang="en-GB">
                <a:latin typeface="Times New Roman" panose="02020603050405020304" pitchFamily="18" charset="0"/>
                <a:cs typeface="Times New Roman" panose="02020603050405020304" pitchFamily="18" charset="0"/>
              </a:rPr>
              <a:t>the garden,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gigantic hydraulic struts were set in motion to restore the Astroturf lawn segments to their horizontal closed position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5FC894-8127-0CEE-7AA8-097ECB8BA4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840" y="1441196"/>
            <a:ext cx="7599680" cy="507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1274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F5680A5-8730-97C1-FB41-B71F9E32D382}"/>
              </a:ext>
            </a:extLst>
          </p:cNvPr>
          <p:cNvSpPr txBox="1"/>
          <p:nvPr/>
        </p:nvSpPr>
        <p:spPr>
          <a:xfrm>
            <a:off x="782320" y="812800"/>
            <a:ext cx="10698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enabled Charles and Olga to conduct a thorough sweep of the grounds to deal with any escapees . . 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8626509-30E4-E51C-2DD6-A66D298EF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240" y="1542408"/>
            <a:ext cx="7203440" cy="4735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3651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465BFF9-48E3-890C-1AED-D92E343CB206}"/>
              </a:ext>
            </a:extLst>
          </p:cNvPr>
          <p:cNvSpPr txBox="1"/>
          <p:nvPr/>
        </p:nvSpPr>
        <p:spPr>
          <a:xfrm>
            <a:off x="1188720" y="883920"/>
            <a:ext cx="1026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. . before heading for the dining room where they enjoyed a hearty supper prepared and served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by their locally-recruited illegal immigrant house staff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12A729-9E0F-852A-3FF3-1E38C42A3A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0200" y="1789056"/>
            <a:ext cx="6898640" cy="4666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7722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054FD5B-0313-5A6E-AB07-F5CD4E1EA771}"/>
              </a:ext>
            </a:extLst>
          </p:cNvPr>
          <p:cNvSpPr txBox="1"/>
          <p:nvPr/>
        </p:nvSpPr>
        <p:spPr>
          <a:xfrm>
            <a:off x="944880" y="427281"/>
            <a:ext cx="9997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having dined at leisure, they retired to the main reception lounge where they were entertained by a musical ensemble that was much more to their taste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F3947C-11B0-B630-43AA-65E0E9E25E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8680" y="1195532"/>
            <a:ext cx="8051800" cy="536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4206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5ABBDF42-53B8-920A-1BA0-D28E44C6EA2B}"/>
              </a:ext>
            </a:extLst>
          </p:cNvPr>
          <p:cNvSpPr txBox="1"/>
          <p:nvPr/>
        </p:nvSpPr>
        <p:spPr>
          <a:xfrm>
            <a:off x="601980" y="370046"/>
            <a:ext cx="10739120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Meanwhile, somewhere far, far below, residential care staff were busy assessing and processing an unusual influx of new clients.</a:t>
            </a:r>
          </a:p>
          <a:p>
            <a:pPr>
              <a:spcBef>
                <a:spcPts val="600"/>
              </a:spcBef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would quickly be assigned to permanent quarters in the immediate vicinity. Others - mainly those found in possession of banjos, autoharps or miniature xylophones - would be re-directed to secure accommodation facilities on the lower levels.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48CE156-C1AB-ED95-B65E-1B7B38AFA2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4450" y="1995438"/>
            <a:ext cx="9475470" cy="4681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4856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238FF1E-4919-FADE-B1F2-BA73E54C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0" y="666750"/>
            <a:ext cx="8636000" cy="552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3502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03D308-50A0-92C1-0FEB-8B226F453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278130"/>
            <a:ext cx="7086600" cy="472092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802702-6A27-20B1-8DC4-D504086401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760" y="5186680"/>
            <a:ext cx="5872480" cy="12993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C802C0B-59B6-D5C4-219C-537A9A5CF9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2593" y="1334853"/>
            <a:ext cx="306074" cy="30607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59121D7-1DC6-0FA9-A235-FE36A53B67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746" y="4328115"/>
            <a:ext cx="347480" cy="42487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8FF8D4C-A24E-0009-6EE2-C4A2DDB4E1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15690" y="2823379"/>
            <a:ext cx="456521" cy="23450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1C5AF5A-E4D4-BE9D-DB0F-A32472FDE4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287983" y="1915847"/>
            <a:ext cx="383769" cy="19713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7494C9B-B504-75D6-FE39-56F68DF138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2309" y="3896335"/>
            <a:ext cx="283282" cy="28328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6757A5D-78F2-CA01-0213-094A9182503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091" y="3762475"/>
            <a:ext cx="826692" cy="92279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4C929CC-5833-3B36-A034-749AC3482AF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807" y="3157411"/>
            <a:ext cx="280036" cy="36957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C0C57E1-C824-864D-8BA6-A88BC73C69A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950" y="2084466"/>
            <a:ext cx="256940" cy="33909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634599A-BD4C-A3F9-7C6D-CE8E00D2EBC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880" y="3050585"/>
            <a:ext cx="566739" cy="680086"/>
          </a:xfrm>
          <a:prstGeom prst="rect">
            <a:avLst/>
          </a:prstGeom>
        </p:spPr>
      </p:pic>
      <p:sp>
        <p:nvSpPr>
          <p:cNvPr id="2" name="Freeform: Shape 1">
            <a:extLst>
              <a:ext uri="{FF2B5EF4-FFF2-40B4-BE49-F238E27FC236}">
                <a16:creationId xmlns:a16="http://schemas.microsoft.com/office/drawing/2014/main" id="{676C9B4D-D825-610D-580E-1B35585BCCE4}"/>
              </a:ext>
            </a:extLst>
          </p:cNvPr>
          <p:cNvSpPr>
            <a:spLocks noChangeAspect="1"/>
          </p:cNvSpPr>
          <p:nvPr/>
        </p:nvSpPr>
        <p:spPr>
          <a:xfrm>
            <a:off x="4671752" y="3037253"/>
            <a:ext cx="2416232" cy="1961804"/>
          </a:xfrm>
          <a:custGeom>
            <a:avLst/>
            <a:gdLst>
              <a:gd name="connsiteX0" fmla="*/ 0 w 2416232"/>
              <a:gd name="connsiteY0" fmla="*/ 1934095 h 1961804"/>
              <a:gd name="connsiteX1" fmla="*/ 11083 w 2416232"/>
              <a:gd name="connsiteY1" fmla="*/ 1856509 h 1961804"/>
              <a:gd name="connsiteX2" fmla="*/ 22167 w 2416232"/>
              <a:gd name="connsiteY2" fmla="*/ 1801091 h 1961804"/>
              <a:gd name="connsiteX3" fmla="*/ 38792 w 2416232"/>
              <a:gd name="connsiteY3" fmla="*/ 1745673 h 1961804"/>
              <a:gd name="connsiteX4" fmla="*/ 33251 w 2416232"/>
              <a:gd name="connsiteY4" fmla="*/ 1673629 h 1961804"/>
              <a:gd name="connsiteX5" fmla="*/ 33251 w 2416232"/>
              <a:gd name="connsiteY5" fmla="*/ 1551709 h 1961804"/>
              <a:gd name="connsiteX6" fmla="*/ 116378 w 2416232"/>
              <a:gd name="connsiteY6" fmla="*/ 1446415 h 1961804"/>
              <a:gd name="connsiteX7" fmla="*/ 155171 w 2416232"/>
              <a:gd name="connsiteY7" fmla="*/ 1402080 h 1961804"/>
              <a:gd name="connsiteX8" fmla="*/ 193963 w 2416232"/>
              <a:gd name="connsiteY8" fmla="*/ 1257993 h 1961804"/>
              <a:gd name="connsiteX9" fmla="*/ 199505 w 2416232"/>
              <a:gd name="connsiteY9" fmla="*/ 1147157 h 1961804"/>
              <a:gd name="connsiteX10" fmla="*/ 238298 w 2416232"/>
              <a:gd name="connsiteY10" fmla="*/ 1091739 h 1961804"/>
              <a:gd name="connsiteX11" fmla="*/ 282632 w 2416232"/>
              <a:gd name="connsiteY11" fmla="*/ 1047404 h 1961804"/>
              <a:gd name="connsiteX12" fmla="*/ 432262 w 2416232"/>
              <a:gd name="connsiteY12" fmla="*/ 991986 h 1961804"/>
              <a:gd name="connsiteX13" fmla="*/ 609600 w 2416232"/>
              <a:gd name="connsiteY13" fmla="*/ 931026 h 1961804"/>
              <a:gd name="connsiteX14" fmla="*/ 764771 w 2416232"/>
              <a:gd name="connsiteY14" fmla="*/ 881149 h 1961804"/>
              <a:gd name="connsiteX15" fmla="*/ 814647 w 2416232"/>
              <a:gd name="connsiteY15" fmla="*/ 842357 h 1961804"/>
              <a:gd name="connsiteX16" fmla="*/ 770312 w 2416232"/>
              <a:gd name="connsiteY16" fmla="*/ 792480 h 1961804"/>
              <a:gd name="connsiteX17" fmla="*/ 748145 w 2416232"/>
              <a:gd name="connsiteY17" fmla="*/ 731520 h 1961804"/>
              <a:gd name="connsiteX18" fmla="*/ 725978 w 2416232"/>
              <a:gd name="connsiteY18" fmla="*/ 648393 h 1961804"/>
              <a:gd name="connsiteX19" fmla="*/ 681643 w 2416232"/>
              <a:gd name="connsiteY19" fmla="*/ 626226 h 1961804"/>
              <a:gd name="connsiteX20" fmla="*/ 653934 w 2416232"/>
              <a:gd name="connsiteY20" fmla="*/ 565266 h 1961804"/>
              <a:gd name="connsiteX21" fmla="*/ 637309 w 2416232"/>
              <a:gd name="connsiteY21" fmla="*/ 509848 h 1961804"/>
              <a:gd name="connsiteX22" fmla="*/ 653934 w 2416232"/>
              <a:gd name="connsiteY22" fmla="*/ 432262 h 1961804"/>
              <a:gd name="connsiteX23" fmla="*/ 687185 w 2416232"/>
              <a:gd name="connsiteY23" fmla="*/ 371302 h 1961804"/>
              <a:gd name="connsiteX24" fmla="*/ 731520 w 2416232"/>
              <a:gd name="connsiteY24" fmla="*/ 310342 h 1961804"/>
              <a:gd name="connsiteX25" fmla="*/ 742603 w 2416232"/>
              <a:gd name="connsiteY25" fmla="*/ 210589 h 1961804"/>
              <a:gd name="connsiteX26" fmla="*/ 798022 w 2416232"/>
              <a:gd name="connsiteY26" fmla="*/ 149629 h 1961804"/>
              <a:gd name="connsiteX27" fmla="*/ 942109 w 2416232"/>
              <a:gd name="connsiteY27" fmla="*/ 66502 h 1961804"/>
              <a:gd name="connsiteX28" fmla="*/ 1003069 w 2416232"/>
              <a:gd name="connsiteY28" fmla="*/ 38793 h 1961804"/>
              <a:gd name="connsiteX29" fmla="*/ 1030778 w 2416232"/>
              <a:gd name="connsiteY29" fmla="*/ 38793 h 1961804"/>
              <a:gd name="connsiteX30" fmla="*/ 1091738 w 2416232"/>
              <a:gd name="connsiteY30" fmla="*/ 27709 h 1961804"/>
              <a:gd name="connsiteX31" fmla="*/ 1091738 w 2416232"/>
              <a:gd name="connsiteY31" fmla="*/ 27709 h 1961804"/>
              <a:gd name="connsiteX32" fmla="*/ 1180407 w 2416232"/>
              <a:gd name="connsiteY32" fmla="*/ 0 h 1961804"/>
              <a:gd name="connsiteX33" fmla="*/ 1180407 w 2416232"/>
              <a:gd name="connsiteY33" fmla="*/ 0 h 1961804"/>
              <a:gd name="connsiteX34" fmla="*/ 1252451 w 2416232"/>
              <a:gd name="connsiteY34" fmla="*/ 0 h 1961804"/>
              <a:gd name="connsiteX35" fmla="*/ 1318952 w 2416232"/>
              <a:gd name="connsiteY35" fmla="*/ 11084 h 1961804"/>
              <a:gd name="connsiteX36" fmla="*/ 1407622 w 2416232"/>
              <a:gd name="connsiteY36" fmla="*/ 0 h 1961804"/>
              <a:gd name="connsiteX37" fmla="*/ 1468582 w 2416232"/>
              <a:gd name="connsiteY37" fmla="*/ 11084 h 1961804"/>
              <a:gd name="connsiteX38" fmla="*/ 1512916 w 2416232"/>
              <a:gd name="connsiteY38" fmla="*/ 49877 h 1961804"/>
              <a:gd name="connsiteX39" fmla="*/ 1551709 w 2416232"/>
              <a:gd name="connsiteY39" fmla="*/ 99753 h 1961804"/>
              <a:gd name="connsiteX40" fmla="*/ 1551709 w 2416232"/>
              <a:gd name="connsiteY40" fmla="*/ 160713 h 1961804"/>
              <a:gd name="connsiteX41" fmla="*/ 1623752 w 2416232"/>
              <a:gd name="connsiteY41" fmla="*/ 205048 h 1961804"/>
              <a:gd name="connsiteX42" fmla="*/ 1662545 w 2416232"/>
              <a:gd name="connsiteY42" fmla="*/ 243840 h 1961804"/>
              <a:gd name="connsiteX43" fmla="*/ 1679171 w 2416232"/>
              <a:gd name="connsiteY43" fmla="*/ 315884 h 1961804"/>
              <a:gd name="connsiteX44" fmla="*/ 1690254 w 2416232"/>
              <a:gd name="connsiteY44" fmla="*/ 399011 h 1961804"/>
              <a:gd name="connsiteX45" fmla="*/ 1695796 w 2416232"/>
              <a:gd name="connsiteY45" fmla="*/ 454429 h 1961804"/>
              <a:gd name="connsiteX46" fmla="*/ 1690254 w 2416232"/>
              <a:gd name="connsiteY46" fmla="*/ 592975 h 1961804"/>
              <a:gd name="connsiteX47" fmla="*/ 1695796 w 2416232"/>
              <a:gd name="connsiteY47" fmla="*/ 659477 h 1961804"/>
              <a:gd name="connsiteX48" fmla="*/ 1668087 w 2416232"/>
              <a:gd name="connsiteY48" fmla="*/ 770313 h 1961804"/>
              <a:gd name="connsiteX49" fmla="*/ 1612669 w 2416232"/>
              <a:gd name="connsiteY49" fmla="*/ 742604 h 1961804"/>
              <a:gd name="connsiteX50" fmla="*/ 1579418 w 2416232"/>
              <a:gd name="connsiteY50" fmla="*/ 759229 h 1961804"/>
              <a:gd name="connsiteX51" fmla="*/ 1546167 w 2416232"/>
              <a:gd name="connsiteY51" fmla="*/ 836815 h 1961804"/>
              <a:gd name="connsiteX52" fmla="*/ 1551709 w 2416232"/>
              <a:gd name="connsiteY52" fmla="*/ 881149 h 1961804"/>
              <a:gd name="connsiteX53" fmla="*/ 1662545 w 2416232"/>
              <a:gd name="connsiteY53" fmla="*/ 919942 h 1961804"/>
              <a:gd name="connsiteX54" fmla="*/ 1762298 w 2416232"/>
              <a:gd name="connsiteY54" fmla="*/ 953193 h 1961804"/>
              <a:gd name="connsiteX55" fmla="*/ 1806632 w 2416232"/>
              <a:gd name="connsiteY55" fmla="*/ 991986 h 1961804"/>
              <a:gd name="connsiteX56" fmla="*/ 1845425 w 2416232"/>
              <a:gd name="connsiteY56" fmla="*/ 980902 h 1961804"/>
              <a:gd name="connsiteX57" fmla="*/ 1956262 w 2416232"/>
              <a:gd name="connsiteY57" fmla="*/ 1036320 h 1961804"/>
              <a:gd name="connsiteX58" fmla="*/ 2061556 w 2416232"/>
              <a:gd name="connsiteY58" fmla="*/ 1102822 h 1961804"/>
              <a:gd name="connsiteX59" fmla="*/ 2128058 w 2416232"/>
              <a:gd name="connsiteY59" fmla="*/ 1119448 h 1961804"/>
              <a:gd name="connsiteX60" fmla="*/ 2216727 w 2416232"/>
              <a:gd name="connsiteY60" fmla="*/ 1197033 h 1961804"/>
              <a:gd name="connsiteX61" fmla="*/ 2266603 w 2416232"/>
              <a:gd name="connsiteY61" fmla="*/ 1396539 h 1961804"/>
              <a:gd name="connsiteX62" fmla="*/ 2310938 w 2416232"/>
              <a:gd name="connsiteY62" fmla="*/ 1463040 h 1961804"/>
              <a:gd name="connsiteX63" fmla="*/ 2399607 w 2416232"/>
              <a:gd name="connsiteY63" fmla="*/ 1629295 h 1961804"/>
              <a:gd name="connsiteX64" fmla="*/ 2416232 w 2416232"/>
              <a:gd name="connsiteY64" fmla="*/ 1834342 h 1961804"/>
              <a:gd name="connsiteX65" fmla="*/ 2416232 w 2416232"/>
              <a:gd name="connsiteY65" fmla="*/ 1961804 h 1961804"/>
              <a:gd name="connsiteX66" fmla="*/ 0 w 2416232"/>
              <a:gd name="connsiteY66" fmla="*/ 1934095 h 19618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</a:cxnLst>
            <a:rect l="l" t="t" r="r" b="b"/>
            <a:pathLst>
              <a:path w="2416232" h="1961804">
                <a:moveTo>
                  <a:pt x="0" y="1934095"/>
                </a:moveTo>
                <a:lnTo>
                  <a:pt x="11083" y="1856509"/>
                </a:lnTo>
                <a:lnTo>
                  <a:pt x="22167" y="1801091"/>
                </a:lnTo>
                <a:lnTo>
                  <a:pt x="38792" y="1745673"/>
                </a:lnTo>
                <a:lnTo>
                  <a:pt x="33251" y="1673629"/>
                </a:lnTo>
                <a:lnTo>
                  <a:pt x="33251" y="1551709"/>
                </a:lnTo>
                <a:lnTo>
                  <a:pt x="116378" y="1446415"/>
                </a:lnTo>
                <a:lnTo>
                  <a:pt x="155171" y="1402080"/>
                </a:lnTo>
                <a:lnTo>
                  <a:pt x="193963" y="1257993"/>
                </a:lnTo>
                <a:lnTo>
                  <a:pt x="199505" y="1147157"/>
                </a:lnTo>
                <a:lnTo>
                  <a:pt x="238298" y="1091739"/>
                </a:lnTo>
                <a:lnTo>
                  <a:pt x="282632" y="1047404"/>
                </a:lnTo>
                <a:lnTo>
                  <a:pt x="432262" y="991986"/>
                </a:lnTo>
                <a:lnTo>
                  <a:pt x="609600" y="931026"/>
                </a:lnTo>
                <a:lnTo>
                  <a:pt x="764771" y="881149"/>
                </a:lnTo>
                <a:lnTo>
                  <a:pt x="814647" y="842357"/>
                </a:lnTo>
                <a:lnTo>
                  <a:pt x="770312" y="792480"/>
                </a:lnTo>
                <a:lnTo>
                  <a:pt x="748145" y="731520"/>
                </a:lnTo>
                <a:lnTo>
                  <a:pt x="725978" y="648393"/>
                </a:lnTo>
                <a:lnTo>
                  <a:pt x="681643" y="626226"/>
                </a:lnTo>
                <a:lnTo>
                  <a:pt x="653934" y="565266"/>
                </a:lnTo>
                <a:lnTo>
                  <a:pt x="637309" y="509848"/>
                </a:lnTo>
                <a:lnTo>
                  <a:pt x="653934" y="432262"/>
                </a:lnTo>
                <a:lnTo>
                  <a:pt x="687185" y="371302"/>
                </a:lnTo>
                <a:lnTo>
                  <a:pt x="731520" y="310342"/>
                </a:lnTo>
                <a:lnTo>
                  <a:pt x="742603" y="210589"/>
                </a:lnTo>
                <a:lnTo>
                  <a:pt x="798022" y="149629"/>
                </a:lnTo>
                <a:lnTo>
                  <a:pt x="942109" y="66502"/>
                </a:lnTo>
                <a:lnTo>
                  <a:pt x="1003069" y="38793"/>
                </a:lnTo>
                <a:lnTo>
                  <a:pt x="1030778" y="38793"/>
                </a:lnTo>
                <a:lnTo>
                  <a:pt x="1091738" y="27709"/>
                </a:lnTo>
                <a:lnTo>
                  <a:pt x="1091738" y="27709"/>
                </a:lnTo>
                <a:lnTo>
                  <a:pt x="1180407" y="0"/>
                </a:lnTo>
                <a:lnTo>
                  <a:pt x="1180407" y="0"/>
                </a:lnTo>
                <a:lnTo>
                  <a:pt x="1252451" y="0"/>
                </a:lnTo>
                <a:lnTo>
                  <a:pt x="1318952" y="11084"/>
                </a:lnTo>
                <a:lnTo>
                  <a:pt x="1407622" y="0"/>
                </a:lnTo>
                <a:lnTo>
                  <a:pt x="1468582" y="11084"/>
                </a:lnTo>
                <a:lnTo>
                  <a:pt x="1512916" y="49877"/>
                </a:lnTo>
                <a:lnTo>
                  <a:pt x="1551709" y="99753"/>
                </a:lnTo>
                <a:lnTo>
                  <a:pt x="1551709" y="160713"/>
                </a:lnTo>
                <a:lnTo>
                  <a:pt x="1623752" y="205048"/>
                </a:lnTo>
                <a:lnTo>
                  <a:pt x="1662545" y="243840"/>
                </a:lnTo>
                <a:lnTo>
                  <a:pt x="1679171" y="315884"/>
                </a:lnTo>
                <a:lnTo>
                  <a:pt x="1690254" y="399011"/>
                </a:lnTo>
                <a:lnTo>
                  <a:pt x="1695796" y="454429"/>
                </a:lnTo>
                <a:lnTo>
                  <a:pt x="1690254" y="592975"/>
                </a:lnTo>
                <a:lnTo>
                  <a:pt x="1695796" y="659477"/>
                </a:lnTo>
                <a:lnTo>
                  <a:pt x="1668087" y="770313"/>
                </a:lnTo>
                <a:lnTo>
                  <a:pt x="1612669" y="742604"/>
                </a:lnTo>
                <a:lnTo>
                  <a:pt x="1579418" y="759229"/>
                </a:lnTo>
                <a:lnTo>
                  <a:pt x="1546167" y="836815"/>
                </a:lnTo>
                <a:lnTo>
                  <a:pt x="1551709" y="881149"/>
                </a:lnTo>
                <a:lnTo>
                  <a:pt x="1662545" y="919942"/>
                </a:lnTo>
                <a:lnTo>
                  <a:pt x="1762298" y="953193"/>
                </a:lnTo>
                <a:lnTo>
                  <a:pt x="1806632" y="991986"/>
                </a:lnTo>
                <a:lnTo>
                  <a:pt x="1845425" y="980902"/>
                </a:lnTo>
                <a:lnTo>
                  <a:pt x="1956262" y="1036320"/>
                </a:lnTo>
                <a:lnTo>
                  <a:pt x="2061556" y="1102822"/>
                </a:lnTo>
                <a:lnTo>
                  <a:pt x="2128058" y="1119448"/>
                </a:lnTo>
                <a:lnTo>
                  <a:pt x="2216727" y="1197033"/>
                </a:lnTo>
                <a:lnTo>
                  <a:pt x="2266603" y="1396539"/>
                </a:lnTo>
                <a:lnTo>
                  <a:pt x="2310938" y="1463040"/>
                </a:lnTo>
                <a:lnTo>
                  <a:pt x="2399607" y="1629295"/>
                </a:lnTo>
                <a:lnTo>
                  <a:pt x="2416232" y="1834342"/>
                </a:lnTo>
                <a:lnTo>
                  <a:pt x="2416232" y="1961804"/>
                </a:lnTo>
                <a:lnTo>
                  <a:pt x="0" y="1934095"/>
                </a:lnTo>
                <a:close/>
              </a:path>
            </a:pathLst>
          </a:custGeom>
          <a:solidFill>
            <a:srgbClr val="FF3300">
              <a:alpha val="24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A8C9B625-750C-6160-284C-02EE4D30EEE9}"/>
              </a:ext>
            </a:extLst>
          </p:cNvPr>
          <p:cNvSpPr/>
          <p:nvPr/>
        </p:nvSpPr>
        <p:spPr>
          <a:xfrm>
            <a:off x="6714958" y="4151139"/>
            <a:ext cx="324000" cy="577516"/>
          </a:xfrm>
          <a:custGeom>
            <a:avLst/>
            <a:gdLst>
              <a:gd name="connsiteX0" fmla="*/ 53474 w 288758"/>
              <a:gd name="connsiteY0" fmla="*/ 0 h 577516"/>
              <a:gd name="connsiteX1" fmla="*/ 117642 w 288758"/>
              <a:gd name="connsiteY1" fmla="*/ 101600 h 577516"/>
              <a:gd name="connsiteX2" fmla="*/ 171116 w 288758"/>
              <a:gd name="connsiteY2" fmla="*/ 171116 h 577516"/>
              <a:gd name="connsiteX3" fmla="*/ 181810 w 288758"/>
              <a:gd name="connsiteY3" fmla="*/ 240632 h 577516"/>
              <a:gd name="connsiteX4" fmla="*/ 208547 w 288758"/>
              <a:gd name="connsiteY4" fmla="*/ 326190 h 577516"/>
              <a:gd name="connsiteX5" fmla="*/ 224589 w 288758"/>
              <a:gd name="connsiteY5" fmla="*/ 374316 h 577516"/>
              <a:gd name="connsiteX6" fmla="*/ 245979 w 288758"/>
              <a:gd name="connsiteY6" fmla="*/ 417095 h 577516"/>
              <a:gd name="connsiteX7" fmla="*/ 283410 w 288758"/>
              <a:gd name="connsiteY7" fmla="*/ 486611 h 577516"/>
              <a:gd name="connsiteX8" fmla="*/ 288758 w 288758"/>
              <a:gd name="connsiteY8" fmla="*/ 524042 h 577516"/>
              <a:gd name="connsiteX9" fmla="*/ 53474 w 288758"/>
              <a:gd name="connsiteY9" fmla="*/ 577516 h 577516"/>
              <a:gd name="connsiteX10" fmla="*/ 0 w 288758"/>
              <a:gd name="connsiteY10" fmla="*/ 213895 h 577516"/>
              <a:gd name="connsiteX11" fmla="*/ 58821 w 288758"/>
              <a:gd name="connsiteY11" fmla="*/ 74863 h 577516"/>
              <a:gd name="connsiteX12" fmla="*/ 53474 w 288758"/>
              <a:gd name="connsiteY12" fmla="*/ 0 h 577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8758" h="577516">
                <a:moveTo>
                  <a:pt x="53474" y="0"/>
                </a:moveTo>
                <a:lnTo>
                  <a:pt x="117642" y="101600"/>
                </a:lnTo>
                <a:lnTo>
                  <a:pt x="171116" y="171116"/>
                </a:lnTo>
                <a:lnTo>
                  <a:pt x="181810" y="240632"/>
                </a:lnTo>
                <a:lnTo>
                  <a:pt x="208547" y="326190"/>
                </a:lnTo>
                <a:lnTo>
                  <a:pt x="224589" y="374316"/>
                </a:lnTo>
                <a:lnTo>
                  <a:pt x="245979" y="417095"/>
                </a:lnTo>
                <a:lnTo>
                  <a:pt x="283410" y="486611"/>
                </a:lnTo>
                <a:lnTo>
                  <a:pt x="288758" y="524042"/>
                </a:lnTo>
                <a:lnTo>
                  <a:pt x="53474" y="577516"/>
                </a:lnTo>
                <a:lnTo>
                  <a:pt x="0" y="213895"/>
                </a:lnTo>
                <a:lnTo>
                  <a:pt x="58821" y="74863"/>
                </a:lnTo>
                <a:lnTo>
                  <a:pt x="53474" y="0"/>
                </a:lnTo>
                <a:close/>
              </a:path>
            </a:pathLst>
          </a:custGeom>
          <a:solidFill>
            <a:srgbClr val="42110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FD8D6244-F5FB-A304-9D85-49A80706D3C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815" y="3339140"/>
            <a:ext cx="322927" cy="36957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5BE26A7-E7FB-7E82-32E2-D603E84394E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205" y="2453807"/>
            <a:ext cx="369572" cy="369572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E8B93015-489F-E9CB-0948-32B8006EE9F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6025" y="4103876"/>
            <a:ext cx="369572" cy="369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694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665</Words>
  <Application>Microsoft Office PowerPoint</Application>
  <PresentationFormat>Widescreen</PresentationFormat>
  <Paragraphs>30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Polar Snow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Graeme Ogg</dc:creator>
  <cp:lastModifiedBy>Graeme Ogg</cp:lastModifiedBy>
  <cp:revision>13</cp:revision>
  <dcterms:created xsi:type="dcterms:W3CDTF">2025-10-18T16:22:15Z</dcterms:created>
  <dcterms:modified xsi:type="dcterms:W3CDTF">2025-12-19T16:02:59Z</dcterms:modified>
</cp:coreProperties>
</file>